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24" r:id="rId5"/>
    <p:sldId id="302" r:id="rId6"/>
    <p:sldId id="315" r:id="rId7"/>
    <p:sldId id="325" r:id="rId8"/>
    <p:sldId id="327" r:id="rId9"/>
    <p:sldId id="326" r:id="rId10"/>
    <p:sldId id="314" r:id="rId11"/>
    <p:sldId id="328" r:id="rId12"/>
    <p:sldId id="310" r:id="rId13"/>
    <p:sldId id="329" r:id="rId14"/>
    <p:sldId id="335" r:id="rId15"/>
    <p:sldId id="295" r:id="rId16"/>
    <p:sldId id="294" r:id="rId17"/>
    <p:sldId id="330" r:id="rId18"/>
    <p:sldId id="331" r:id="rId19"/>
    <p:sldId id="332" r:id="rId20"/>
    <p:sldId id="334" r:id="rId21"/>
    <p:sldId id="333" r:id="rId22"/>
    <p:sldId id="311" r:id="rId23"/>
    <p:sldId id="312" r:id="rId24"/>
    <p:sldId id="31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5033" autoAdjust="0"/>
  </p:normalViewPr>
  <p:slideViewPr>
    <p:cSldViewPr snapToGrid="0">
      <p:cViewPr varScale="1">
        <p:scale>
          <a:sx n="103" d="100"/>
          <a:sy n="103" d="100"/>
        </p:scale>
        <p:origin x="88" y="22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4/15/2025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9A2C-BD3D-9217-444E-C1859119F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A6C12-E1B2-57C0-306F-47CA534953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6705F6-660C-D6CF-892D-240BCF0E4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2BF4-D3E5-6E60-5A01-B9DEEB1CF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248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C31C5-0CE2-0EC1-6BA7-CF6C5F6FA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EEF73-6FA9-BD74-23F0-044F738A9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EBF3A-D587-8452-DB78-0B7E8C466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856A2-FD34-7564-32C2-E36555BE7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048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224B-F872-4B5B-FBB3-E70A57D6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84FED-363A-3E5F-42E9-DA34719E2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60C60-392B-6F6B-83D9-8CC27FAEC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E4B9B-D2A8-1AF9-6BD4-14DE65E9D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941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FEA2-4F78-13B1-B390-F76975AB4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34834-E649-C646-E14E-912FA11AA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779A84-4C3F-9EA5-63CD-7C9F4007A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 treats all errors equally. RMSE penalizes larger errors more heavily.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A59B-8A9B-812B-E943-2E96F8A42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1895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MAE treats all errors equally. RMSE penalizes larger errors more heavily.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4237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91F26-8426-933D-D239-A0729045C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45B30-0924-3184-C164-3C1DCB421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CE699-7D86-E35F-608A-7BD6775A6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DB7FC-8FDC-502A-1152-F1394B071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008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BCDE5-3D39-1121-C641-A87AF4E9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82540-0632-20F9-7512-1CCAADF2F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D783CD-80BE-9C75-D7C5-0B3295A54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BF479-264E-A1F2-CA60-C7B0B4265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150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4/15/2025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Predicting Silver Prices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ty.club/lists/suggestions/data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volutionnews.org/2010/06/lets_do_the_math_agai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allpapersafari.com/solar-panels-wallpaper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eysigns.co.uk/signs-c2/safety-signs-c3/mandatory-signs-c58/general-mandatory-signs-c64/mandatory-safety-signs-p49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ergysavingpros.com/solar-panels-work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gleview.com/2017/01/going-green-2k17-tips-for-selling-solar-in-the-new-year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rkshireroofing.com/solar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sudha-foundation.org/the-evolution-of-solar-pv-efficiency-and-its-promising-future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metaltek.com/blog/hi-ho-silver-the-history-of-silver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edium.com/@cablock61/who-owns-data-9c201b0284f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803" b="7803"/>
          <a:stretch/>
        </p:blipFill>
        <p:spPr>
          <a:xfrm>
            <a:off x="0" y="0"/>
            <a:ext cx="12192000" cy="6858000"/>
          </a:xfrm>
          <a:blipFill dpi="0" rotWithShape="1">
            <a:blip r:embed="rId4">
              <a:alphaModFix amt="8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Predicting Silver Prices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Silver Panel Manufacturing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April 1, 2025</a:t>
            </a:r>
          </a:p>
          <a:p>
            <a:r>
              <a:rPr lang="en-US" dirty="0"/>
              <a:t>Michelle Nelson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89612-73B9-8019-B27C-E961BAE3D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86F806F-2BB9-A4A4-15B0-B026478FA4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530" b="6530"/>
          <a:stretch/>
        </p:blipFill>
        <p:spPr>
          <a:xfrm>
            <a:off x="15604" y="0"/>
            <a:ext cx="12161520" cy="684085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816E70-5E78-04B1-4298-5B39EC829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2006203-818D-767C-1DEA-C3F180A3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dirty="0">
                <a:latin typeface="Calibri Light" panose="020F0302020204030204" pitchFamily="34" charset="0"/>
                <a:ea typeface="+mn-ea"/>
                <a:cs typeface="+mn-cs"/>
              </a:rPr>
              <a:t>Findings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F796D-2463-84F8-16F7-F23A1B204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F01C2-039D-2B95-4C7D-48A79655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5C8E6-A1EC-0CA1-166D-408FA58423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321912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8CF2-1104-B5E4-AB6C-AFAB3BD1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573284-E2DD-B0A1-1648-9DAACE7C74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26229" y="1691640"/>
            <a:ext cx="7227570" cy="4462552"/>
          </a:xfrm>
        </p:spPr>
        <p:txBody>
          <a:bodyPr>
            <a:normAutofit/>
          </a:bodyPr>
          <a:lstStyle/>
          <a:p>
            <a:r>
              <a:rPr lang="en-US" b="1" dirty="0"/>
              <a:t>Mean Absolute Error:</a:t>
            </a:r>
          </a:p>
          <a:p>
            <a:pPr lvl="1"/>
            <a:r>
              <a:rPr lang="en-US" dirty="0"/>
              <a:t>Measures the average size of error between predicted and actual values.</a:t>
            </a:r>
          </a:p>
          <a:p>
            <a:pPr lvl="1"/>
            <a:r>
              <a:rPr lang="en-US" dirty="0"/>
              <a:t>Is in the same units as predicted variable.</a:t>
            </a:r>
          </a:p>
          <a:p>
            <a:r>
              <a:rPr lang="en-US" b="1" dirty="0"/>
              <a:t>Mean Squared Error:</a:t>
            </a:r>
          </a:p>
          <a:p>
            <a:pPr lvl="1"/>
            <a:r>
              <a:rPr lang="en-US" dirty="0"/>
              <a:t>Measures average squared size of error between predicted and actual values.</a:t>
            </a:r>
          </a:p>
          <a:p>
            <a:pPr lvl="1"/>
            <a:r>
              <a:rPr lang="en-US" dirty="0"/>
              <a:t>Is in squared units—which is harder to interpret.</a:t>
            </a:r>
          </a:p>
          <a:p>
            <a:r>
              <a:rPr lang="en-US" b="1" dirty="0"/>
              <a:t>Root Mean Squared Error:</a:t>
            </a:r>
          </a:p>
          <a:p>
            <a:pPr lvl="1"/>
            <a:r>
              <a:rPr lang="en-US" dirty="0"/>
              <a:t>Measures the square root of the average squared size of error between predicted and actual values.</a:t>
            </a:r>
          </a:p>
          <a:p>
            <a:pPr lvl="1"/>
            <a:r>
              <a:rPr lang="en-US" dirty="0"/>
              <a:t>Is in the same units as the predicted variable.</a:t>
            </a:r>
          </a:p>
          <a:p>
            <a:r>
              <a:rPr lang="en-US" b="1" dirty="0"/>
              <a:t>Mean Absolute Percentage Error:</a:t>
            </a:r>
          </a:p>
          <a:p>
            <a:pPr lvl="1"/>
            <a:r>
              <a:rPr lang="en-US" dirty="0"/>
              <a:t>The average % difference between predicted and actual values, where error is expressed as a % of the actual value.</a:t>
            </a:r>
          </a:p>
          <a:p>
            <a:r>
              <a:rPr lang="en-US" dirty="0"/>
              <a:t>All metrics above are better when lower.</a:t>
            </a:r>
          </a:p>
          <a:p>
            <a:pPr lvl="1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52D79C0-F9EA-450B-15FD-3A8B2E3F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Accuracy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0D7AA-85AE-3733-EF84-F1CC2B027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971" r="23971"/>
          <a:stretch/>
        </p:blipFill>
        <p:spPr>
          <a:xfrm>
            <a:off x="838200" y="1691640"/>
            <a:ext cx="3097529" cy="4462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20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6174480"/>
              </p:ext>
            </p:extLst>
          </p:nvPr>
        </p:nvGraphicFramePr>
        <p:xfrm>
          <a:off x="1028700" y="2239282"/>
          <a:ext cx="4053840" cy="287274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Model Metric</a:t>
                      </a:r>
                      <a:endParaRPr lang="en-US" sz="1600" dirty="0">
                        <a:solidFill>
                          <a:schemeClr val="bg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Mean Absolute Error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Mean Squared Error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13.78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Root Mean Squared Error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3.71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Mean Absolute Percentage Error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21.77%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</a:tbl>
          </a:graphicData>
        </a:graphic>
      </p:graphicFrame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CCAB0630-00D0-3347-855E-BB8EF60C9C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44515" y="2239282"/>
            <a:ext cx="6012490" cy="4462552"/>
          </a:xfrm>
        </p:spPr>
        <p:txBody>
          <a:bodyPr>
            <a:normAutofit/>
          </a:bodyPr>
          <a:lstStyle/>
          <a:p>
            <a:r>
              <a:rPr lang="en-US" b="1" dirty="0"/>
              <a:t>Mean Absolute Error:</a:t>
            </a:r>
          </a:p>
          <a:p>
            <a:pPr lvl="1"/>
            <a:r>
              <a:rPr lang="en-US" dirty="0"/>
              <a:t>On average, predictions are off by $2.57 per ounce troy.</a:t>
            </a:r>
          </a:p>
          <a:p>
            <a:r>
              <a:rPr lang="en-US" b="1" dirty="0"/>
              <a:t>Root Mean Squared Error:</a:t>
            </a:r>
          </a:p>
          <a:p>
            <a:pPr lvl="1"/>
            <a:r>
              <a:rPr lang="en-US" dirty="0"/>
              <a:t>On average, predictions are off by $3.71 per ounce troy.</a:t>
            </a:r>
          </a:p>
          <a:p>
            <a:r>
              <a:rPr lang="en-US" b="1" dirty="0"/>
              <a:t>MAPE:</a:t>
            </a:r>
          </a:p>
          <a:p>
            <a:pPr lvl="1"/>
            <a:r>
              <a:rPr lang="en-US" dirty="0"/>
              <a:t>On average, predictions are off by 21.77% from actual price.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graph showing the difference between silver and silver prices&#10;&#10;AI-generated content may be incorrect.">
            <a:extLst>
              <a:ext uri="{FF2B5EF4-FFF2-40B4-BE49-F238E27FC236}">
                <a16:creationId xmlns:a16="http://schemas.microsoft.com/office/drawing/2014/main" id="{1F3DA5A6-11C4-2924-8C46-40713965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749" y="1959073"/>
            <a:ext cx="8572501" cy="4114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Model Prediction Graph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18D9B-80D2-7A49-0550-2159EA785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DA3243-930D-6165-08D8-1AACC8063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>
            <a:normAutofit/>
          </a:bodyPr>
          <a:lstStyle/>
          <a:p>
            <a:r>
              <a:rPr lang="en-US" dirty="0"/>
              <a:t>Top Predictors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510D7C-9046-D3A7-16EB-DB811144B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875547"/>
              </p:ext>
            </p:extLst>
          </p:nvPr>
        </p:nvGraphicFramePr>
        <p:xfrm>
          <a:off x="602828" y="1973877"/>
          <a:ext cx="6199567" cy="40741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062745">
                  <a:extLst>
                    <a:ext uri="{9D8B030D-6E8A-4147-A177-3AD203B41FA5}">
                      <a16:colId xmlns:a16="http://schemas.microsoft.com/office/drawing/2014/main" val="137608069"/>
                    </a:ext>
                  </a:extLst>
                </a:gridCol>
                <a:gridCol w="1136822">
                  <a:extLst>
                    <a:ext uri="{9D8B030D-6E8A-4147-A177-3AD203B41FA5}">
                      <a16:colId xmlns:a16="http://schemas.microsoft.com/office/drawing/2014/main" val="8018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Influence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9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US/AUD Exchange Rate³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-24.6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84872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Unemployment/Inflation² Interaction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1206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Unemployment²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15067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US/AUD Exchange Rate²/Unemployment Interaction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041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Unemployment³/China in Recession Interaction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73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Inflation³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235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Unemployment³/US in Recession Interaction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9737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Unemployment/Inflation³ Interaction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-14.8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5883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US/AUD Exchange Rate³/Unemployment Interaction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03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US/AUD Exchange Rate/Unemployment Interaction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739184"/>
                  </a:ext>
                </a:extLst>
              </a:tr>
            </a:tbl>
          </a:graphicData>
        </a:graphic>
      </p:graphicFrame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2B9A2E1-4075-6060-96B2-12D1002CC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61200" y="1973877"/>
            <a:ext cx="4275138" cy="3560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USD is much stronger than AUD, silver prices fall.</a:t>
            </a:r>
          </a:p>
          <a:p>
            <a:r>
              <a:rPr lang="en-US" dirty="0"/>
              <a:t>When inflation rises sharply during high unemployment, silver prices fall.</a:t>
            </a:r>
          </a:p>
          <a:p>
            <a:r>
              <a:rPr lang="en-US" dirty="0"/>
              <a:t>High unemployment drives silver prices up.</a:t>
            </a:r>
          </a:p>
          <a:p>
            <a:r>
              <a:rPr lang="en-US" dirty="0"/>
              <a:t>High inflation drives silver prices 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84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782CA-4654-481B-E991-26B4EB8B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44EC33C-C717-B687-6C88-02487B4CDF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56" r="5556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C6D0B09-84F0-87A7-00F0-06F856664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67E2A1-171C-EA81-D92E-4DF3E3E8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dirty="0"/>
              <a:t>Limitations</a:t>
            </a:r>
            <a:br>
              <a:rPr lang="en-US" sz="4800" dirty="0"/>
            </a:br>
            <a:r>
              <a:rPr lang="en-US" sz="4800" dirty="0"/>
              <a:t>&amp;</a:t>
            </a:r>
            <a:br>
              <a:rPr lang="en-US" sz="4800" dirty="0"/>
            </a:br>
            <a:r>
              <a:rPr lang="en-US" sz="4800" dirty="0"/>
              <a:t>Benefits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534D77-E6D0-FE01-2591-720FCE804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9513B7-D376-CB09-9981-99947FACE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DB7AC0-F5BC-F9D8-68DF-6312AEFE1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E161B3-AB92-823C-1FD6-E3BED0BFF7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brief summary</a:t>
            </a:r>
          </a:p>
        </p:txBody>
      </p:sp>
    </p:spTree>
    <p:extLst>
      <p:ext uri="{BB962C8B-B14F-4D97-AF65-F5344CB8AC3E}">
        <p14:creationId xmlns:p14="http://schemas.microsoft.com/office/powerpoint/2010/main" val="1685529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2D78-509F-5188-39DB-4B29B3CF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155CE4-9C97-8C1D-17FD-D9F9A29B10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>
            <a:normAutofit/>
          </a:bodyPr>
          <a:lstStyle/>
          <a:p>
            <a:r>
              <a:rPr lang="en-US" dirty="0"/>
              <a:t>Interpretability of the results</a:t>
            </a:r>
          </a:p>
          <a:p>
            <a:pPr lvl="1"/>
            <a:r>
              <a:rPr lang="en-US" sz="2000" dirty="0"/>
              <a:t>Ridge regression creates coefficients that are less interpretable than ordinary linear regression.</a:t>
            </a:r>
          </a:p>
          <a:p>
            <a:pPr lvl="1"/>
            <a:r>
              <a:rPr lang="en-US" sz="2000" dirty="0"/>
              <a:t>Interaction terms are difficult.</a:t>
            </a:r>
          </a:p>
          <a:p>
            <a:r>
              <a:rPr lang="en-US" dirty="0"/>
              <a:t>Model is limited to finding a linear/curvilinear relationship</a:t>
            </a:r>
          </a:p>
        </p:txBody>
      </p:sp>
      <p:pic>
        <p:nvPicPr>
          <p:cNvPr id="5" name="Picture 4" descr="A blue circle with a white exclamation mark&#10;&#10;AI-generated content may be incorrect.">
            <a:extLst>
              <a:ext uri="{FF2B5EF4-FFF2-40B4-BE49-F238E27FC236}">
                <a16:creationId xmlns:a16="http://schemas.microsoft.com/office/drawing/2014/main" id="{37D62467-D481-F9ED-0E42-68A11CA7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717" r="8931" b="3"/>
          <a:stretch/>
        </p:blipFill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31559E1-4C4E-CE01-9D5A-BC24100B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>
            <a:normAutofit/>
          </a:bodyPr>
          <a:lstStyle/>
          <a:p>
            <a:r>
              <a:rPr lang="en-US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68362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EEC5C-4B2A-3A14-ECDD-6E33AE43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937E81-BE63-7397-CDAC-E07D1BC89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559" r="20559"/>
          <a:stretch/>
        </p:blipFill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5AF7F0-7BEF-A325-0CE2-DE30FF248A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>
            <a:normAutofit/>
          </a:bodyPr>
          <a:lstStyle/>
          <a:p>
            <a:r>
              <a:rPr lang="en-US" dirty="0"/>
              <a:t>Proactivity vs reactivity</a:t>
            </a:r>
          </a:p>
          <a:p>
            <a:r>
              <a:rPr lang="en-US" dirty="0"/>
              <a:t>Minimize cost/maximize profit</a:t>
            </a:r>
          </a:p>
          <a:p>
            <a:r>
              <a:rPr lang="en-US" dirty="0"/>
              <a:t>Warning signs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5E90EE-9994-172C-B246-5E15B303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3103965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FD6FD8-34C8-C0FA-6143-E4E230684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5E069AA-E7C4-7370-749E-2A057046D2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735" b="11735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DEA196B-6BF4-46AC-20EB-E92E9DFA4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D84A62-38B7-0309-5B41-ED7C84F9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dirty="0"/>
              <a:t>Proposed Actions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899A02-4E9A-FF37-ED88-4A853E642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CAB325-7379-914E-9ED7-F1886F1FB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345D43-50F6-C240-9A01-CE519767A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358238" cy="830997"/>
          </a:xfrm>
        </p:spPr>
        <p:txBody>
          <a:bodyPr/>
          <a:lstStyle/>
          <a:p>
            <a:r>
              <a:rPr lang="en-US" dirty="0"/>
              <a:t>Proposed Actions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6"/>
            <a:ext cx="4764216" cy="3285141"/>
          </a:xfrm>
        </p:spPr>
        <p:txBody>
          <a:bodyPr/>
          <a:lstStyle/>
          <a:p>
            <a:r>
              <a:rPr lang="en-US" dirty="0"/>
              <a:t>Buy silver when the following are true:</a:t>
            </a:r>
          </a:p>
          <a:p>
            <a:pPr lvl="1"/>
            <a:r>
              <a:rPr lang="en-US" dirty="0"/>
              <a:t>Exchange rate is high</a:t>
            </a:r>
          </a:p>
          <a:p>
            <a:pPr lvl="1"/>
            <a:r>
              <a:rPr lang="en-US" dirty="0"/>
              <a:t>Unemployment rate is low</a:t>
            </a:r>
          </a:p>
          <a:p>
            <a:pPr lvl="1"/>
            <a:r>
              <a:rPr lang="en-US" dirty="0"/>
              <a:t>Inflation is low</a:t>
            </a:r>
          </a:p>
          <a:p>
            <a:r>
              <a:rPr lang="en-US" dirty="0"/>
              <a:t>Consider interactions, especially for unemployment rate</a:t>
            </a:r>
          </a:p>
          <a:p>
            <a:r>
              <a:rPr lang="en-US" dirty="0"/>
              <a:t>Use predictors as warning signs of higher prices to come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2037656"/>
            <a:ext cx="3474720" cy="438150"/>
          </a:xfrm>
        </p:spPr>
        <p:txBody>
          <a:bodyPr/>
          <a:lstStyle/>
          <a:p>
            <a:r>
              <a:rPr lang="en-US" dirty="0"/>
              <a:t>Data Team Actions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08700" y="2653360"/>
            <a:ext cx="4764216" cy="2935288"/>
          </a:xfrm>
        </p:spPr>
        <p:txBody>
          <a:bodyPr/>
          <a:lstStyle/>
          <a:p>
            <a:r>
              <a:rPr lang="en-US" dirty="0"/>
              <a:t>Run a different predictive model—such as a random forest regressor</a:t>
            </a:r>
          </a:p>
          <a:p>
            <a:pPr lvl="1"/>
            <a:r>
              <a:rPr lang="en-US" dirty="0"/>
              <a:t>Does not rely on finding a linear relationship</a:t>
            </a:r>
          </a:p>
          <a:p>
            <a:r>
              <a:rPr lang="en-US" dirty="0"/>
              <a:t>Find a source, internal or external, of predicted macroeconomic factors.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785208"/>
            <a:ext cx="4275138" cy="3560763"/>
          </a:xfrm>
        </p:spPr>
        <p:txBody>
          <a:bodyPr/>
          <a:lstStyle/>
          <a:p>
            <a:r>
              <a:rPr lang="en-US" dirty="0"/>
              <a:t>Introduction &amp; background</a:t>
            </a:r>
          </a:p>
          <a:p>
            <a:r>
              <a:rPr lang="en-US" dirty="0"/>
              <a:t>Question &amp; hypothesis</a:t>
            </a:r>
          </a:p>
          <a:p>
            <a:r>
              <a:rPr lang="en-US" dirty="0"/>
              <a:t>Summary of analysis process</a:t>
            </a:r>
          </a:p>
          <a:p>
            <a:r>
              <a:rPr lang="en-US" dirty="0"/>
              <a:t>Findings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Proposed actions</a:t>
            </a:r>
          </a:p>
          <a:p>
            <a:r>
              <a:rPr lang="en-US" dirty="0"/>
              <a:t>Expected Benefits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558" r="16558"/>
          <a:stretch/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There’s still room for improvement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>
                <a:cs typeface="Biome Light" panose="020B0303030204020804" pitchFamily="34" charset="0"/>
              </a:rPr>
              <a:t>Data Analytics can find newer, better models to make even better predictions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408840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88953" y="3507569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1730484" y="3429000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Silver price has warning signs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>
                <a:cs typeface="Biome Light" panose="020B0303030204020804" pitchFamily="34" charset="0"/>
              </a:rPr>
              <a:t>Consider macroeconomic factors before buying, including predicted rates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8357" y="4787254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9179" y="4870041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1730484" y="4732824"/>
            <a:ext cx="4078029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chemeClr val="accent4"/>
                </a:solidFill>
                <a:latin typeface="+mj-lt"/>
                <a:cs typeface="Biome Light" panose="020B0303030204020804" pitchFamily="34" charset="0"/>
              </a:rPr>
              <a:t>Let’s be proactive instead of reactive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>
                <a:cs typeface="Biome Light" panose="020B0303030204020804" pitchFamily="34" charset="0"/>
              </a:rPr>
              <a:t>Learn to recognize the signals of higher prices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  <a:p>
            <a:r>
              <a:rPr lang="en-US" dirty="0"/>
              <a:t>With Data Analytics, we can work hard to reduce costs and make this year even better than the last!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Michelle</a:t>
            </a:r>
          </a:p>
          <a:p>
            <a:r>
              <a:rPr lang="en-US" dirty="0"/>
              <a:t>mnel522@wgu.edu</a:t>
            </a:r>
          </a:p>
        </p:txBody>
      </p:sp>
      <p:pic>
        <p:nvPicPr>
          <p:cNvPr id="20" name="Picture Placeholder 8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155" r="19155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Background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730500"/>
            <a:ext cx="4275138" cy="3560763"/>
          </a:xfrm>
        </p:spPr>
        <p:txBody>
          <a:bodyPr/>
          <a:lstStyle/>
          <a:p>
            <a:r>
              <a:rPr lang="en-US" dirty="0"/>
              <a:t>Master of Science, Data Analytics</a:t>
            </a:r>
          </a:p>
          <a:p>
            <a:r>
              <a:rPr lang="en-US" dirty="0"/>
              <a:t>Bachelor of Science, Mathematics</a:t>
            </a:r>
          </a:p>
          <a:p>
            <a:r>
              <a:rPr lang="en-US" dirty="0"/>
              <a:t>Business Analyst for 5 years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F02322-E0B6-C8CE-2C8C-241F26E5D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" r="25"/>
          <a:stretch/>
        </p:blipFill>
        <p:spPr>
          <a:xfrm>
            <a:off x="15604" y="0"/>
            <a:ext cx="12161520" cy="684085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Question &amp; Hypothesis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02561-9CF1-5D09-8547-F835531E8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9F9AF1-50A7-48AF-D2FC-39C93B63CC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192316"/>
            <a:ext cx="5851611" cy="3560763"/>
          </a:xfrm>
        </p:spPr>
        <p:txBody>
          <a:bodyPr>
            <a:normAutofit/>
          </a:bodyPr>
          <a:lstStyle/>
          <a:p>
            <a:r>
              <a:rPr lang="en-US" dirty="0"/>
              <a:t>Can a ridge regression or time series model be constructed on the silver pricing dataset?</a:t>
            </a:r>
          </a:p>
          <a:p>
            <a:pPr lvl="1"/>
            <a:r>
              <a:rPr lang="en-US" dirty="0"/>
              <a:t>Null Hypothesis: A predictive ridge regression model with a model accuracy greater than 70% </a:t>
            </a:r>
            <a:r>
              <a:rPr lang="en-US" b="1" dirty="0"/>
              <a:t>cannot</a:t>
            </a:r>
            <a:r>
              <a:rPr lang="en-US" dirty="0"/>
              <a:t> be constructed on the market research dataset.</a:t>
            </a:r>
          </a:p>
          <a:p>
            <a:pPr lvl="1"/>
            <a:r>
              <a:rPr lang="en-US" dirty="0"/>
              <a:t>Alternative Hypothesis: A predictive ridge regression model with a model accuracy greater than 70% </a:t>
            </a:r>
            <a:r>
              <a:rPr lang="en-US" b="1" dirty="0"/>
              <a:t>can</a:t>
            </a:r>
            <a:r>
              <a:rPr lang="en-US" dirty="0"/>
              <a:t> be constructed on the market research dataset. </a:t>
            </a:r>
          </a:p>
        </p:txBody>
      </p:sp>
      <p:pic>
        <p:nvPicPr>
          <p:cNvPr id="5" name="Picture 4" descr="A close up of a silver object&#10;&#10;AI-generated content may be incorrect.">
            <a:extLst>
              <a:ext uri="{FF2B5EF4-FFF2-40B4-BE49-F238E27FC236}">
                <a16:creationId xmlns:a16="http://schemas.microsoft.com/office/drawing/2014/main" id="{B576C6E2-56E3-6877-EFD8-696B958ED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844" r="42627" b="1"/>
          <a:stretch/>
        </p:blipFill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1BB4FD2-A3F3-DB8B-A140-6A449651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475627" cy="830997"/>
          </a:xfrm>
        </p:spPr>
        <p:txBody>
          <a:bodyPr>
            <a:noAutofit/>
          </a:bodyPr>
          <a:lstStyle/>
          <a:p>
            <a:r>
              <a:rPr lang="en-US" dirty="0"/>
              <a:t>Question &amp; Hypotheses</a:t>
            </a:r>
          </a:p>
        </p:txBody>
      </p:sp>
    </p:spTree>
    <p:extLst>
      <p:ext uri="{BB962C8B-B14F-4D97-AF65-F5344CB8AC3E}">
        <p14:creationId xmlns:p14="http://schemas.microsoft.com/office/powerpoint/2010/main" val="382383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dirty="0"/>
              <a:t>Data Analysis Process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brief summary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Process Overview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2771611" y="2062860"/>
            <a:ext cx="211050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chemeClr val="accent4"/>
                </a:solidFill>
                <a:cs typeface="Biome Light" panose="020B0303030204020804" pitchFamily="34" charset="0"/>
              </a:rPr>
              <a:t>Get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2715" y="2565704"/>
            <a:ext cx="2127292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73369" y="2564042"/>
            <a:ext cx="211050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83723" y="2564042"/>
            <a:ext cx="211050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96240" y="2564042"/>
            <a:ext cx="211050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7071D3-5E8A-EB69-51B1-FA1D68B9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8179" y="2564042"/>
            <a:ext cx="211050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725681A-9C7A-FBDF-4324-7CD8A0B31545}"/>
              </a:ext>
            </a:extLst>
          </p:cNvPr>
          <p:cNvSpPr txBox="1">
            <a:spLocks/>
          </p:cNvSpPr>
          <p:nvPr/>
        </p:nvSpPr>
        <p:spPr>
          <a:xfrm>
            <a:off x="540957" y="2064522"/>
            <a:ext cx="2127292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chemeClr val="accent4"/>
                </a:solidFill>
                <a:cs typeface="Biome Light" panose="020B0303030204020804" pitchFamily="34" charset="0"/>
              </a:rPr>
              <a:t>Business Question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08ECA28-E0FA-D833-2D57-4D269652EC1C}"/>
              </a:ext>
            </a:extLst>
          </p:cNvPr>
          <p:cNvSpPr txBox="1">
            <a:spLocks/>
          </p:cNvSpPr>
          <p:nvPr/>
        </p:nvSpPr>
        <p:spPr>
          <a:xfrm>
            <a:off x="4985886" y="2062860"/>
            <a:ext cx="211050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chemeClr val="accent4"/>
                </a:solidFill>
                <a:cs typeface="Biome Light" panose="020B0303030204020804" pitchFamily="34" charset="0"/>
              </a:rPr>
              <a:t>Explore Data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B14A861-080F-9B16-C193-18C5A1251908}"/>
              </a:ext>
            </a:extLst>
          </p:cNvPr>
          <p:cNvSpPr txBox="1">
            <a:spLocks/>
          </p:cNvSpPr>
          <p:nvPr/>
        </p:nvSpPr>
        <p:spPr>
          <a:xfrm>
            <a:off x="7194077" y="2062860"/>
            <a:ext cx="211050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chemeClr val="accent4"/>
                </a:solidFill>
                <a:cs typeface="Biome Light" panose="020B0303030204020804" pitchFamily="34" charset="0"/>
              </a:rPr>
              <a:t>Prepare Data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EC70113-DAF8-3B98-FAB9-C289110CA2BA}"/>
              </a:ext>
            </a:extLst>
          </p:cNvPr>
          <p:cNvSpPr txBox="1">
            <a:spLocks/>
          </p:cNvSpPr>
          <p:nvPr/>
        </p:nvSpPr>
        <p:spPr>
          <a:xfrm>
            <a:off x="9401602" y="2062860"/>
            <a:ext cx="211050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700" b="1" dirty="0">
                <a:solidFill>
                  <a:schemeClr val="accent4"/>
                </a:solidFill>
                <a:cs typeface="Biome Light" panose="020B0303030204020804" pitchFamily="34" charset="0"/>
              </a:rPr>
              <a:t>Analyze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B31AD-1A99-4C84-5769-B7854EBA66AC}"/>
              </a:ext>
            </a:extLst>
          </p:cNvPr>
          <p:cNvSpPr txBox="1"/>
          <p:nvPr/>
        </p:nvSpPr>
        <p:spPr>
          <a:xfrm>
            <a:off x="2824655" y="2675238"/>
            <a:ext cx="1925626" cy="2829697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Identify dataset necessary to answer the business question.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D71D00-0805-06BF-1BA1-D5B359FE3700}"/>
              </a:ext>
            </a:extLst>
          </p:cNvPr>
          <p:cNvSpPr txBox="1"/>
          <p:nvPr/>
        </p:nvSpPr>
        <p:spPr>
          <a:xfrm>
            <a:off x="5055202" y="2673576"/>
            <a:ext cx="1925626" cy="2829697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Explore what the data looks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Test for normality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Understand the data’s ranges, means, and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Start to determine which model may be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cs typeface="Biome Light" panose="020B03030302040208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2DB7DA-55B8-0DDE-BEA5-DCE767246DE5}"/>
              </a:ext>
            </a:extLst>
          </p:cNvPr>
          <p:cNvSpPr txBox="1"/>
          <p:nvPr/>
        </p:nvSpPr>
        <p:spPr>
          <a:xfrm>
            <a:off x="7265556" y="2673576"/>
            <a:ext cx="1925626" cy="2829697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Clean data for missing values, duplicates, and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Correct formatting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Merge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Standardize data to a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Split data into training and testing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cs typeface="Biome Light" panose="020B03030302040208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A9D626-9304-AB85-4184-6C2D3BEDF820}"/>
              </a:ext>
            </a:extLst>
          </p:cNvPr>
          <p:cNvSpPr txBox="1"/>
          <p:nvPr/>
        </p:nvSpPr>
        <p:spPr>
          <a:xfrm>
            <a:off x="9473081" y="2673576"/>
            <a:ext cx="1925626" cy="2829697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Fit a model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Test model and check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Explore assumptions of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Revise model with 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Test new model and check accuracy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29E6E5-06A4-5B74-D5A4-AFC6B19B3D4E}"/>
              </a:ext>
            </a:extLst>
          </p:cNvPr>
          <p:cNvSpPr txBox="1"/>
          <p:nvPr/>
        </p:nvSpPr>
        <p:spPr>
          <a:xfrm>
            <a:off x="646077" y="2675238"/>
            <a:ext cx="1925626" cy="2829697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cs typeface="Biome Light" panose="020B0303030204020804" pitchFamily="34" charset="0"/>
              </a:rPr>
              <a:t>Define question, objectives, hypotheses, and context of question.</a:t>
            </a: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2050D-3E30-3A19-BB24-2D939BEAA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ight shining through a blue background&#10;&#10;AI-generated content may be incorrect.">
            <a:extLst>
              <a:ext uri="{FF2B5EF4-FFF2-40B4-BE49-F238E27FC236}">
                <a16:creationId xmlns:a16="http://schemas.microsoft.com/office/drawing/2014/main" id="{5D5E6433-4378-45B5-AE0E-179242FC2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287" r="25223" b="-1"/>
          <a:stretch/>
        </p:blipFill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9656B8-493A-422D-4D84-2F44F30CF3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>
            <a:normAutofit/>
          </a:bodyPr>
          <a:lstStyle/>
          <a:p>
            <a:r>
              <a:rPr lang="en-US" dirty="0"/>
              <a:t>The dataset included:</a:t>
            </a:r>
          </a:p>
          <a:p>
            <a:pPr lvl="1"/>
            <a:r>
              <a:rPr lang="en-US" dirty="0"/>
              <a:t>Date of record (graphing only)</a:t>
            </a:r>
          </a:p>
          <a:p>
            <a:pPr lvl="1"/>
            <a:r>
              <a:rPr lang="en-US" dirty="0"/>
              <a:t>Silver price in USD (dependent)</a:t>
            </a:r>
          </a:p>
          <a:p>
            <a:pPr lvl="1"/>
            <a:r>
              <a:rPr lang="en-US" dirty="0"/>
              <a:t>USD/AUD exchange rate</a:t>
            </a:r>
          </a:p>
          <a:p>
            <a:pPr lvl="1"/>
            <a:r>
              <a:rPr lang="en-US" dirty="0"/>
              <a:t>Unemployment rate</a:t>
            </a:r>
          </a:p>
          <a:p>
            <a:pPr lvl="1"/>
            <a:r>
              <a:rPr lang="en-US" dirty="0"/>
              <a:t>Inflation rate</a:t>
            </a:r>
          </a:p>
          <a:p>
            <a:pPr lvl="1"/>
            <a:r>
              <a:rPr lang="en-US" dirty="0"/>
              <a:t>Recession flag for US</a:t>
            </a:r>
          </a:p>
          <a:p>
            <a:pPr lvl="1"/>
            <a:r>
              <a:rPr lang="en-US" dirty="0"/>
              <a:t>Recession flag for China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96A689-2FA3-8698-7D1F-41FB39AE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>
            <a:normAutofit/>
          </a:bodyPr>
          <a:lstStyle/>
          <a:p>
            <a:r>
              <a:rPr lang="en-US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282783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7575378" cy="830997"/>
          </a:xfrm>
        </p:spPr>
        <p:txBody>
          <a:bodyPr/>
          <a:lstStyle/>
          <a:p>
            <a:r>
              <a:rPr lang="en-US" dirty="0"/>
              <a:t>Model Types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Ridge/Linear Regression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Attempts to find a straight line that best fits the data.</a:t>
            </a:r>
          </a:p>
          <a:p>
            <a:r>
              <a:rPr lang="en-US" dirty="0"/>
              <a:t>Coefficients in the resulting equation of the line correspond to importance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2680" y="2063900"/>
            <a:ext cx="5701271" cy="438150"/>
          </a:xfrm>
        </p:spPr>
        <p:txBody>
          <a:bodyPr/>
          <a:lstStyle/>
          <a:p>
            <a:r>
              <a:rPr lang="en-US" dirty="0"/>
              <a:t>Polynomial Ridge/Linear Regression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5381" y="2679604"/>
            <a:ext cx="5067300" cy="2935288"/>
          </a:xfrm>
        </p:spPr>
        <p:txBody>
          <a:bodyPr/>
          <a:lstStyle/>
          <a:p>
            <a:r>
              <a:rPr lang="en-US" dirty="0"/>
              <a:t>Used when a straight line does not fit data well.</a:t>
            </a:r>
          </a:p>
          <a:p>
            <a:r>
              <a:rPr lang="en-US" dirty="0"/>
              <a:t>Coefficients function the same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Polynomial Linear Regression: A Comprehensive Guide | by Darshan S Aher |  Medium">
            <a:extLst>
              <a:ext uri="{FF2B5EF4-FFF2-40B4-BE49-F238E27FC236}">
                <a16:creationId xmlns:a16="http://schemas.microsoft.com/office/drawing/2014/main" id="{269A1698-BC1F-D928-74A8-B982AE11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1" y="4213392"/>
            <a:ext cx="4688359" cy="234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1446</TotalTime>
  <Words>887</Words>
  <Application>Microsoft Office PowerPoint</Application>
  <PresentationFormat>Widescreen</PresentationFormat>
  <Paragraphs>171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Biome Light</vt:lpstr>
      <vt:lpstr>Calibri</vt:lpstr>
      <vt:lpstr>Calibri Light</vt:lpstr>
      <vt:lpstr>Wingdings</vt:lpstr>
      <vt:lpstr>Office Theme</vt:lpstr>
      <vt:lpstr>Predicting Silver Prices</vt:lpstr>
      <vt:lpstr>Agenda</vt:lpstr>
      <vt:lpstr>Introduction &amp; Background</vt:lpstr>
      <vt:lpstr>Question &amp; Hypothesis</vt:lpstr>
      <vt:lpstr>Question &amp; Hypotheses</vt:lpstr>
      <vt:lpstr>Data Analysis Process</vt:lpstr>
      <vt:lpstr>Process Overview</vt:lpstr>
      <vt:lpstr>The Data</vt:lpstr>
      <vt:lpstr>Model Types</vt:lpstr>
      <vt:lpstr>Findings</vt:lpstr>
      <vt:lpstr>Accuracy Metrics</vt:lpstr>
      <vt:lpstr>Model Accuracy</vt:lpstr>
      <vt:lpstr>Model Prediction Graph</vt:lpstr>
      <vt:lpstr>Top Predictors</vt:lpstr>
      <vt:lpstr>Limitations &amp; Benefits</vt:lpstr>
      <vt:lpstr>Limitations</vt:lpstr>
      <vt:lpstr>Benefits</vt:lpstr>
      <vt:lpstr>Proposed Actions</vt:lpstr>
      <vt:lpstr>Proposed Actions </vt:lpstr>
      <vt:lpstr>Summary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Michelle Nelson</dc:creator>
  <cp:lastModifiedBy>Michelle Nelson</cp:lastModifiedBy>
  <cp:revision>6</cp:revision>
  <dcterms:created xsi:type="dcterms:W3CDTF">2025-04-01T18:55:23Z</dcterms:created>
  <dcterms:modified xsi:type="dcterms:W3CDTF">2025-04-15T12:49:52Z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